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87" r:id="rId5"/>
    <p:sldId id="293" r:id="rId6"/>
    <p:sldId id="289" r:id="rId7"/>
    <p:sldId id="290" r:id="rId8"/>
    <p:sldId id="267" r:id="rId9"/>
    <p:sldId id="294" r:id="rId10"/>
    <p:sldId id="295" r:id="rId11"/>
    <p:sldId id="296" r:id="rId12"/>
    <p:sldId id="297" r:id="rId13"/>
    <p:sldId id="26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sa" initials="N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3399"/>
    <a:srgbClr val="0033CC"/>
    <a:srgbClr val="0099CC"/>
    <a:srgbClr val="0000FF"/>
    <a:srgbClr val="217BFF"/>
    <a:srgbClr val="CC0000"/>
    <a:srgbClr val="422C16"/>
    <a:srgbClr val="0C788E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94652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B8B7-A080-44DB-99AE-4B8BA4BF6DD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5687-5A65-4A2A-8E4B-9CD5B8B0A3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C5C8-D58E-48D2-BE53-FF3F7872D1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7DA1-794D-4DD0-92B5-D563ABD3DD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BA604-9B67-4777-8D72-2A02F97CA2A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DE1B-5B65-44C7-AA2D-048A568161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91243-7687-4D2E-9C65-CD5E5B76E9D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7061-7576-4832-8A06-F932767D68D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6AB1-7ECC-463A-84A1-4971E0C66A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0DB0E-1D09-42E4-87A6-8B6701F1AFB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75AC-0D26-4794-BB71-2ED4AC51910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0EF9D6-0027-4256-9586-2433E14047D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35378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300" b="1" dirty="0" smtClean="0">
                <a:latin typeface="Calibri" pitchFamily="34" charset="0"/>
              </a:rPr>
              <a:t>ОДГОВОР МУП-а НА ИЗАЗОВЕ ИНФОРМАЦИОНЕ БЕЗБЕДНОСТИ</a:t>
            </a:r>
            <a:r>
              <a:rPr lang="sr-Cyrl-RS" sz="2300" b="1" dirty="0" smtClean="0">
                <a:latin typeface="Calibri" pitchFamily="34" charset="0"/>
              </a:rPr>
              <a:t>:</a:t>
            </a:r>
          </a:p>
          <a:p>
            <a:r>
              <a:rPr lang="sr-Cyrl-RS" sz="2300" b="1" dirty="0" smtClean="0">
                <a:latin typeface="Calibri" pitchFamily="34" charset="0"/>
              </a:rPr>
              <a:t>Измена организационе структуре</a:t>
            </a:r>
            <a:endParaRPr lang="en-US" sz="23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44216"/>
            <a:ext cx="457200" cy="2286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2348879"/>
            <a:ext cx="8126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У оквиру Службе за борбу против организованог криминала постоји Одељење за борбу против високотехнолошког криминала (ВТК)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У оквиру недавно усвојених измена Правилника о организацији и систематизацији радних места у МУП-у формирано је Одељење за информациону безбедност, којим су обједињене организационе целине из Управе за ИТ и Управе за везу и Кз које су се бавиле различитим аспектима заштите информација</a:t>
            </a:r>
            <a:endParaRPr lang="sr-Latn-RS" dirty="0">
              <a:latin typeface="Calibri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Истом изменом Правилника формиран је Центар за реаговање на нападе на информациони систем МУП-а (</a:t>
            </a:r>
            <a:r>
              <a:rPr lang="sr-Latn-RS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E</a:t>
            </a:r>
            <a:r>
              <a:rPr lang="sr-Latn-RS" dirty="0" smtClean="0">
                <a:latin typeface="Calibri" pitchFamily="34" charset="0"/>
              </a:rPr>
              <a:t>RT MUP</a:t>
            </a:r>
            <a:r>
              <a:rPr lang="sr-Cyrl-RS" dirty="0" smtClean="0">
                <a:latin typeface="Calibri" pitchFamily="34" charset="0"/>
              </a:rPr>
              <a:t>), који ће бити попуњен радницима из САТИТ-а и Одељења за ВТК</a:t>
            </a:r>
            <a:endParaRPr lang="sr-Cyrl-B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6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r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493417"/>
            <a:ext cx="5929354" cy="3818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435378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300" b="1" dirty="0" smtClean="0">
                <a:latin typeface="Calibri" pitchFamily="34" charset="0"/>
              </a:rPr>
              <a:t>ОДГОВОР МУП-а НА ИЗАЗОВЕ ИНФОРМАЦИОНЕ БЕЗБЕДНОСТИ</a:t>
            </a:r>
            <a:r>
              <a:rPr lang="sr-Cyrl-RS" sz="2300" b="1" dirty="0" smtClean="0">
                <a:latin typeface="Calibri" pitchFamily="34" charset="0"/>
              </a:rPr>
              <a:t>:</a:t>
            </a:r>
          </a:p>
          <a:p>
            <a:r>
              <a:rPr lang="sr-Cyrl-RS" sz="2300" b="1" dirty="0" smtClean="0">
                <a:latin typeface="Calibri" pitchFamily="34" charset="0"/>
              </a:rPr>
              <a:t>Израда заштићених и поузданих апликација</a:t>
            </a:r>
            <a:endParaRPr lang="en-US" sz="23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44216"/>
            <a:ext cx="457200" cy="2286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2348879"/>
            <a:ext cx="812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Пример: Пројекат “Патрола”</a:t>
            </a:r>
            <a:endParaRPr lang="sr-Cyrl-B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6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35378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300" b="1" dirty="0" smtClean="0">
                <a:latin typeface="Calibri" pitchFamily="34" charset="0"/>
              </a:rPr>
              <a:t>ОДГОВОР МУП-а НА ИЗАЗОВЕ ИНФОРМАЦИОНЕ БЕЗБЕДНОСТИ</a:t>
            </a:r>
            <a:r>
              <a:rPr lang="sr-Cyrl-RS" sz="2300" b="1" dirty="0" smtClean="0">
                <a:latin typeface="Calibri" pitchFamily="34" charset="0"/>
              </a:rPr>
              <a:t>:</a:t>
            </a:r>
          </a:p>
          <a:p>
            <a:r>
              <a:rPr lang="sr-Cyrl-RS" sz="2300" b="1" dirty="0" smtClean="0">
                <a:latin typeface="Calibri" pitchFamily="34" charset="0"/>
              </a:rPr>
              <a:t>Учешће у међународним пројектима</a:t>
            </a:r>
            <a:endParaRPr lang="en-US" sz="23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44216"/>
            <a:ext cx="457200" cy="2286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2348879"/>
            <a:ext cx="8126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Учешће у пројекту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Cyrl-RS" dirty="0" smtClean="0">
                <a:latin typeface="Calibri" pitchFamily="34" charset="0"/>
              </a:rPr>
              <a:t>подизања националних капацитета у одбрани од напада у сајбер простору, заједно са још осам партнера из земље и иностранства, </a:t>
            </a:r>
            <a:r>
              <a:rPr lang="sr-Cyrl-BA" dirty="0" smtClean="0">
                <a:latin typeface="Calibri" pitchFamily="34" charset="0"/>
              </a:rPr>
              <a:t> у оквиру програма </a:t>
            </a:r>
            <a:r>
              <a:rPr lang="en-US" dirty="0" smtClean="0">
                <a:latin typeface="Calibri" pitchFamily="34" charset="0"/>
              </a:rPr>
              <a:t>Horizon 2020 </a:t>
            </a:r>
            <a:r>
              <a:rPr lang="sr-Cyrl-RS" dirty="0" smtClean="0">
                <a:latin typeface="Calibri" pitchFamily="34" charset="0"/>
              </a:rPr>
              <a:t>(позив </a:t>
            </a:r>
            <a:r>
              <a:rPr lang="en-US" dirty="0" smtClean="0">
                <a:latin typeface="Calibri" pitchFamily="34" charset="0"/>
              </a:rPr>
              <a:t>DS-04-2015: </a:t>
            </a:r>
            <a:r>
              <a:rPr lang="en-US" dirty="0" err="1" smtClean="0">
                <a:latin typeface="Calibri" pitchFamily="34" charset="0"/>
              </a:rPr>
              <a:t>Cybersecurity</a:t>
            </a:r>
            <a:r>
              <a:rPr lang="en-US" dirty="0" smtClean="0">
                <a:latin typeface="Calibri" pitchFamily="34" charset="0"/>
              </a:rPr>
              <a:t>, Privacy and Trust</a:t>
            </a:r>
            <a:r>
              <a:rPr lang="sr-Cyrl-RS" dirty="0" smtClean="0">
                <a:latin typeface="Calibri" pitchFamily="34" charset="0"/>
              </a:rPr>
              <a:t>)</a:t>
            </a:r>
            <a:endParaRPr lang="sr-Latn-RS" dirty="0">
              <a:latin typeface="Calibri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Учешће у пројекту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Cyrl-RS" dirty="0" smtClean="0">
                <a:latin typeface="Calibri" pitchFamily="34" charset="0"/>
              </a:rPr>
              <a:t>имплементације одговарајућег нивоа безбедности и поверења у електронске услуге, заједно са још 16 партнера из 9 земаља, </a:t>
            </a:r>
            <a:r>
              <a:rPr lang="sr-Cyrl-BA" dirty="0" smtClean="0">
                <a:latin typeface="Calibri" pitchFamily="34" charset="0"/>
              </a:rPr>
              <a:t> у оквиру програма </a:t>
            </a:r>
            <a:r>
              <a:rPr lang="en-US" dirty="0" smtClean="0">
                <a:latin typeface="Calibri" pitchFamily="34" charset="0"/>
              </a:rPr>
              <a:t>Horizon 2020 </a:t>
            </a:r>
            <a:r>
              <a:rPr lang="sr-Cyrl-RS" dirty="0" smtClean="0">
                <a:latin typeface="Calibri" pitchFamily="34" charset="0"/>
              </a:rPr>
              <a:t>(позив </a:t>
            </a:r>
            <a:r>
              <a:rPr lang="en-US" dirty="0" smtClean="0">
                <a:latin typeface="Calibri" pitchFamily="34" charset="0"/>
              </a:rPr>
              <a:t>DS-</a:t>
            </a:r>
            <a:r>
              <a:rPr lang="sr-Cyrl-RS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5-2015: Trust eServices</a:t>
            </a:r>
            <a:r>
              <a:rPr lang="sr-Cyrl-RS" dirty="0" smtClean="0">
                <a:latin typeface="Calibri" pitchFamily="34" charset="0"/>
              </a:rPr>
              <a:t>)</a:t>
            </a:r>
            <a:r>
              <a:rPr lang="sr-Cyrl-BA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Учешће у раду експертске радне групе ОЕБС за сајбер безбедност</a:t>
            </a:r>
          </a:p>
        </p:txBody>
      </p:sp>
    </p:spTree>
    <p:extLst>
      <p:ext uri="{BB962C8B-B14F-4D97-AF65-F5344CB8AC3E}">
        <p14:creationId xmlns="" xmlns:p14="http://schemas.microsoft.com/office/powerpoint/2010/main" val="40166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led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1785926"/>
            <a:ext cx="457200" cy="6858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7224" y="1643050"/>
            <a:ext cx="7906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Надлежност Министарства унутрашњих послова: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држављанство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јединствени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матични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број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грађана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електронско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вођење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података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о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личности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пребивалиште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и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боравиште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грађана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личне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карте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путне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исправе</a:t>
            </a:r>
            <a:r>
              <a:rPr lang="sr-Cyrl-RS" dirty="0" smtClean="0">
                <a:latin typeface="Calibri" pitchFamily="34" charset="0"/>
                <a:cs typeface="Calibri" pitchFamily="34" charset="0"/>
              </a:rPr>
              <a:t>..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sr-Cyrl-RS" dirty="0" smtClean="0">
                <a:latin typeface="Calibri" pitchFamily="34" charset="0"/>
                <a:cs typeface="Calibri" pitchFamily="34" charset="0"/>
              </a:rPr>
              <a:t> </a:t>
            </a:r>
            <a:endParaRPr lang="x-none" strike="sngStrike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as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90"/>
            <a:ext cx="3175539" cy="2289060"/>
          </a:xfrm>
          <a:prstGeom prst="rect">
            <a:avLst/>
          </a:prstGeom>
        </p:spPr>
      </p:pic>
      <p:pic>
        <p:nvPicPr>
          <p:cNvPr id="6" name="Picture 5" descr="Licna karta 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071810"/>
            <a:ext cx="2143108" cy="1353730"/>
          </a:xfrm>
          <a:prstGeom prst="rect">
            <a:avLst/>
          </a:prstGeom>
        </p:spPr>
      </p:pic>
      <p:pic>
        <p:nvPicPr>
          <p:cNvPr id="9" name="Picture 8" descr="oruzni 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572008"/>
            <a:ext cx="2165952" cy="1368160"/>
          </a:xfrm>
          <a:prstGeom prst="rect">
            <a:avLst/>
          </a:prstGeom>
        </p:spPr>
      </p:pic>
      <p:pic>
        <p:nvPicPr>
          <p:cNvPr id="10" name="Picture 9" descr="saobracaj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572008"/>
            <a:ext cx="2165952" cy="1368160"/>
          </a:xfrm>
          <a:prstGeom prst="rect">
            <a:avLst/>
          </a:prstGeom>
        </p:spPr>
      </p:pic>
      <p:pic>
        <p:nvPicPr>
          <p:cNvPr id="11" name="Picture 10" descr="vozac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3071810"/>
            <a:ext cx="2165952" cy="1368160"/>
          </a:xfrm>
          <a:prstGeom prst="rect">
            <a:avLst/>
          </a:prstGeom>
        </p:spPr>
      </p:pic>
      <p:pic>
        <p:nvPicPr>
          <p:cNvPr id="8" name="Picture 7" descr="dozvola za nosenje oruz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3071810"/>
            <a:ext cx="2165952" cy="136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4810" y="1214422"/>
            <a:ext cx="457200" cy="6858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6314" y="1099923"/>
            <a:ext cx="39769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b="1" dirty="0" smtClean="0">
                <a:latin typeface="Calibri" pitchFamily="34" charset="0"/>
              </a:rPr>
              <a:t>Сопственим капацитетима на националном Порталу еУправа реализовано је више сервиса е-Управе, а планира се велика експанзија у следећем периоду.</a:t>
            </a:r>
            <a:endParaRPr lang="x-none" sz="1700" b="1" strike="sngStrike" dirty="0" smtClean="0">
              <a:latin typeface="Calibri" pitchFamily="34" charset="0"/>
            </a:endParaRPr>
          </a:p>
        </p:txBody>
      </p:sp>
      <p:pic>
        <p:nvPicPr>
          <p:cNvPr id="12" name="Picture 11" descr="por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5992"/>
            <a:ext cx="4572000" cy="3325090"/>
          </a:xfrm>
          <a:prstGeom prst="rect">
            <a:avLst/>
          </a:prstGeom>
        </p:spPr>
      </p:pic>
      <p:pic>
        <p:nvPicPr>
          <p:cNvPr id="13" name="Picture 12" descr="12-8_servi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5331597" cy="2822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3429000"/>
            <a:ext cx="5429288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Услуге</a:t>
            </a:r>
            <a:endParaRPr lang="sr-Cyrl-RS" sz="16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Издавање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личних</a:t>
            </a:r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Calibri" pitchFamily="34" charset="0"/>
                <a:cs typeface="Calibri" pitchFamily="34" charset="0"/>
              </a:rPr>
              <a:t>карата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Уверење о пребивалишту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Заказивање издавања електронског сертификата за територију града Београда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Општи поступак издавања квалификованог електронског сертификата МУП (на личној карти) 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Заказивање термина за подношење захтева за личну карту и пасош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Заказивање термина за подношење захтева за регистрацију возила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Продужење регистрације возила на овлашћеним техничким прегледима (услуга намењена физичким лицима) </a:t>
            </a:r>
            <a:endParaRPr lang="en-US" sz="11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Продужење регистрације возила на овлашћеним техничким прегледима (услуга намењена правним лицима) </a:t>
            </a:r>
            <a:endParaRPr lang="en-US" sz="11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Замена старе возачке дозволе за нову (картичну) </a:t>
            </a:r>
            <a:endParaRPr lang="en-US" sz="11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Пријава </a:t>
            </a:r>
            <a:r>
              <a:rPr lang="sr-Cyrl-RS" sz="1100" b="1" dirty="0" smtClean="0">
                <a:latin typeface="Calibri" pitchFamily="34" charset="0"/>
                <a:cs typeface="Calibri" pitchFamily="34" charset="0"/>
              </a:rPr>
              <a:t>полицији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несталих лица (ПОПЛАВЕ мај 2014. године) 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  <a:p>
            <a:pPr marL="271463" lvl="0" indent="-271463">
              <a:buFont typeface="+mj-lt"/>
              <a:buAutoNum type="arabicPeriod"/>
            </a:pP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Акција "1000 младих возача"...</a:t>
            </a:r>
            <a:endParaRPr lang="en-US" sz="11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5471E-6 C -0.07518 -0.04718 -0.15 -0.09391 -0.23403 -0.12144 C -0.31806 -0.14897 -0.41111 -0.15683 -0.50399 -0.164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ka.jpg"/>
          <p:cNvPicPr>
            <a:picLocks noChangeAspect="1"/>
          </p:cNvPicPr>
          <p:nvPr/>
        </p:nvPicPr>
        <p:blipFill>
          <a:blip r:embed="rId2" cstate="print"/>
          <a:srcRect b="5555"/>
          <a:stretch>
            <a:fillRect/>
          </a:stretch>
        </p:blipFill>
        <p:spPr>
          <a:xfrm>
            <a:off x="4496719" y="2000240"/>
            <a:ext cx="4647281" cy="4286256"/>
          </a:xfrm>
          <a:prstGeom prst="rect">
            <a:avLst/>
          </a:prstGeom>
        </p:spPr>
      </p:pic>
      <p:pic>
        <p:nvPicPr>
          <p:cNvPr id="10" name="Picture 9" descr="eGovernment1-240x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4286256"/>
            <a:ext cx="4714875" cy="2011768"/>
          </a:xfrm>
          <a:prstGeom prst="rect">
            <a:avLst/>
          </a:prstGeom>
        </p:spPr>
      </p:pic>
      <p:pic>
        <p:nvPicPr>
          <p:cNvPr id="12" name="Picture 11" descr="devoj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429000"/>
            <a:ext cx="2030384" cy="30577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307332"/>
            <a:ext cx="682468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МУП</a:t>
            </a:r>
            <a:endParaRPr lang="sr-Latn-RS" sz="15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Интегрисани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аутоматизовани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систем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персонализацију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идентификационих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докумената</a:t>
            </a:r>
            <a:r>
              <a:rPr lang="sr-Cyrl-RS" sz="15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sr-Latn-RS" sz="1500" b="1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лична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карта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r-Latn-RS" sz="1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лична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карта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странце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sr-Latn-RS" sz="1200" b="1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службена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легитимација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r-Latn-RS" sz="1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саобраћајна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дозвола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sr-Latn-RS" sz="1200" b="1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возачка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дозвола,</a:t>
            </a:r>
            <a:endParaRPr lang="sr-Latn-RS" sz="1200" b="1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дозвола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ношење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оружја и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путна докумената (пасоши).</a:t>
            </a:r>
            <a:endParaRPr lang="sr-Cyrl-RS" sz="1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Екстранет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сегмент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рачунарске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мреже</a:t>
            </a:r>
            <a:endParaRPr lang="sr-Latn-RS" sz="15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Квалификовано</a:t>
            </a:r>
            <a:r>
              <a:rPr lang="sr-Latn-R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сертификационо</a:t>
            </a:r>
            <a:r>
              <a:rPr lang="sr-Latn-R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тело</a:t>
            </a:r>
            <a:endParaRPr lang="en-US" sz="15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00496" y="1428736"/>
            <a:ext cx="7500990" cy="2456565"/>
            <a:chOff x="4000496" y="1428736"/>
            <a:chExt cx="7500990" cy="2456565"/>
          </a:xfrm>
        </p:grpSpPr>
        <p:sp>
          <p:nvSpPr>
            <p:cNvPr id="5" name="TextBox 4"/>
            <p:cNvSpPr txBox="1"/>
            <p:nvPr/>
          </p:nvSpPr>
          <p:spPr>
            <a:xfrm>
              <a:off x="7358082" y="1643050"/>
              <a:ext cx="39290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400" dirty="0" smtClean="0"/>
                <a:t>Дигитални</a:t>
              </a:r>
            </a:p>
            <a:p>
              <a:r>
                <a:rPr lang="sr-Cyrl-RS" sz="1400" dirty="0" smtClean="0"/>
                <a:t>потпис</a:t>
              </a:r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6314" y="2071678"/>
              <a:ext cx="17145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400" dirty="0" smtClean="0"/>
                <a:t>Сертификат за</a:t>
              </a:r>
            </a:p>
            <a:p>
              <a:r>
                <a:rPr lang="sr-Cyrl-RS" sz="1400" dirty="0" smtClean="0"/>
                <a:t>аутентификацију</a:t>
              </a:r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2396" y="2500306"/>
              <a:ext cx="39290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400" dirty="0" smtClean="0"/>
                <a:t>Сертификати</a:t>
              </a:r>
            </a:p>
            <a:p>
              <a:r>
                <a:rPr lang="sr-Cyrl-RS" sz="1400" dirty="0" smtClean="0"/>
                <a:t>неопходни </a:t>
              </a:r>
            </a:p>
            <a:p>
              <a:r>
                <a:rPr lang="sr-Cyrl-RS" sz="1400" dirty="0" smtClean="0"/>
                <a:t>за безбедну</a:t>
              </a:r>
            </a:p>
            <a:p>
              <a:r>
                <a:rPr lang="sr-Cyrl-RS" sz="1400" dirty="0" smtClean="0"/>
                <a:t>размену</a:t>
              </a:r>
            </a:p>
            <a:p>
              <a:r>
                <a:rPr lang="sr-Cyrl-RS" sz="1400" dirty="0" smtClean="0"/>
                <a:t>података</a:t>
              </a:r>
              <a:endParaRPr lang="en-US" sz="1400" dirty="0" smtClean="0"/>
            </a:p>
            <a:p>
              <a:endParaRPr lang="en-US" sz="1400" dirty="0"/>
            </a:p>
          </p:txBody>
        </p:sp>
        <p:pic>
          <p:nvPicPr>
            <p:cNvPr id="10242" name="Picture 2" descr="http://recombo.com/wp-content/uploads/2013/08/Digital-Signature-blu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2264" y="1428736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11" name="Picture 10" descr="cer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496" y="1928802"/>
              <a:ext cx="928694" cy="928694"/>
            </a:xfrm>
            <a:prstGeom prst="rect">
              <a:avLst/>
            </a:prstGeom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43702" y="2643182"/>
              <a:ext cx="78548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5061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Nedeljkovic-izlaganje skupstina SEP2015\Licna karta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3105144" cy="196227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20" y="128586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Лична карта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980295" y="4857760"/>
            <a:ext cx="3163705" cy="176846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r>
              <a:rPr lang="en-US" sz="1200" b="0" dirty="0" smtClean="0">
                <a:latin typeface="+mn-lt"/>
              </a:rPr>
              <a:t>Crypto </a:t>
            </a:r>
            <a:r>
              <a:rPr lang="en-US" sz="1200" b="0" kern="0" dirty="0">
                <a:latin typeface="+mn-lt"/>
              </a:rPr>
              <a:t>Certificate</a:t>
            </a:r>
            <a:endParaRPr lang="sr-Cyrl-CS" sz="1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endParaRPr lang="sr-Cyrl-CS" sz="12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  <a:defRPr/>
            </a:pPr>
            <a:r>
              <a:rPr lang="en-US" sz="1200" b="0" dirty="0" smtClean="0">
                <a:latin typeface="+mn-lt"/>
              </a:rPr>
              <a:t>Signing </a:t>
            </a:r>
            <a:r>
              <a:rPr lang="en-US" sz="1200" b="0" kern="0" dirty="0">
                <a:latin typeface="+mn-lt"/>
              </a:rPr>
              <a:t>Certificate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7694807" y="4786322"/>
            <a:ext cx="276682" cy="311267"/>
          </a:xfrm>
          <a:prstGeom prst="vertic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7694807" y="5286388"/>
            <a:ext cx="276682" cy="311267"/>
          </a:xfrm>
          <a:prstGeom prst="vertic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ock"/>
          <p:cNvSpPr>
            <a:spLocks noEditPoints="1" noChangeArrowheads="1"/>
          </p:cNvSpPr>
          <p:nvPr/>
        </p:nvSpPr>
        <p:spPr bwMode="auto">
          <a:xfrm>
            <a:off x="6553200" y="1371600"/>
            <a:ext cx="5334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Lock"/>
          <p:cNvSpPr>
            <a:spLocks noEditPoints="1" noChangeArrowheads="1"/>
          </p:cNvSpPr>
          <p:nvPr/>
        </p:nvSpPr>
        <p:spPr bwMode="auto">
          <a:xfrm>
            <a:off x="6934200" y="2590800"/>
            <a:ext cx="5334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hlink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4648200" y="3810000"/>
            <a:ext cx="609600" cy="685800"/>
          </a:xfrm>
          <a:prstGeom prst="vertic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648200" y="4953000"/>
            <a:ext cx="609600" cy="685800"/>
          </a:xfrm>
          <a:prstGeom prst="vertic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4114800" y="1905000"/>
            <a:ext cx="2057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H="1" flipV="1">
            <a:off x="4114800" y="2895600"/>
            <a:ext cx="2057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 flipV="1">
            <a:off x="4038600" y="3810000"/>
            <a:ext cx="533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 flipV="1">
            <a:off x="3200400" y="3962400"/>
            <a:ext cx="12192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0" descr="Licna karta 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643050"/>
            <a:ext cx="2972235" cy="19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1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6632 0.07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158 -0.075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7795 -0.2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941 -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809318" cy="501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084674"/>
            <a:ext cx="886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Calibri" pitchFamily="34" charset="0"/>
              </a:rPr>
              <a:t>ПРИМЕР ДОБРЕ ПРАКСЕ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929198"/>
            <a:ext cx="1143008" cy="11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b="11268"/>
          <a:stretch>
            <a:fillRect/>
          </a:stretch>
        </p:blipFill>
        <p:spPr bwMode="auto">
          <a:xfrm>
            <a:off x="428596" y="3500438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ita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85992"/>
            <a:ext cx="1214446" cy="1178013"/>
          </a:xfrm>
          <a:prstGeom prst="rect">
            <a:avLst/>
          </a:prstGeom>
        </p:spPr>
      </p:pic>
      <p:pic>
        <p:nvPicPr>
          <p:cNvPr id="10" name="Picture 9" descr="cita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1143008" cy="1108717"/>
          </a:xfrm>
          <a:prstGeom prst="rect">
            <a:avLst/>
          </a:prstGeom>
        </p:spPr>
      </p:pic>
      <p:pic>
        <p:nvPicPr>
          <p:cNvPr id="11" name="Picture 10" descr="c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4714884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0.00399 -0.075 0.00799 -0.14954 -0.05781 -0.20023 C -0.12344 -0.25092 -0.25868 -0.27801 -0.39375 -0.30463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kstrane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888"/>
            <a:ext cx="7015620" cy="4222567"/>
          </a:xfrm>
          <a:prstGeom prst="rect">
            <a:avLst/>
          </a:prstGeom>
        </p:spPr>
      </p:pic>
      <p:pic>
        <p:nvPicPr>
          <p:cNvPr id="6" name="Picture 5" descr="wireless symb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81200" y="2514600"/>
            <a:ext cx="559851" cy="758745"/>
          </a:xfrm>
          <a:prstGeom prst="rect">
            <a:avLst/>
          </a:prstGeom>
        </p:spPr>
      </p:pic>
      <p:pic>
        <p:nvPicPr>
          <p:cNvPr id="7" name="Picture 6" descr="coveculjak sa paket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124744"/>
            <a:ext cx="708212" cy="895152"/>
          </a:xfrm>
          <a:prstGeom prst="rect">
            <a:avLst/>
          </a:prstGeom>
        </p:spPr>
      </p:pic>
      <p:pic>
        <p:nvPicPr>
          <p:cNvPr id="8" name="Picture 7" descr="coveculja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819400"/>
            <a:ext cx="1027086" cy="104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1295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alibri" pitchFamily="34" charset="0"/>
                <a:cs typeface="Calibri" pitchFamily="34" charset="0"/>
              </a:rPr>
              <a:t>ЕКСТРАНЕТ МРЕЖА МУП-а РС –</a:t>
            </a:r>
          </a:p>
          <a:p>
            <a:r>
              <a:rPr lang="sr-Cyrl-CS" b="1" dirty="0" smtClean="0">
                <a:latin typeface="Calibri" pitchFamily="34" charset="0"/>
                <a:cs typeface="Calibri" pitchFamily="34" charset="0"/>
              </a:rPr>
              <a:t>ПРЕДУСЛОВ ЗА РАЗМЕНУ ПОДАТАКА СА ЕКСТЕРНИМ СУБЈЕКТИМА </a:t>
            </a:r>
            <a:endParaRPr lang="sr-Latn-C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1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4865E-6 C -0.03264 0.00092 -0.06389 0.00324 -0.09636 0.00486 C -0.10921 0.01064 -0.12257 0.01434 -0.13612 0.01619 C -0.17396 0.03308 -0.13855 0.01781 -0.2481 0.01781 " pathEditMode="relative" ptsTypes="fff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0.01781 C -0.24236 -0.03238 -0.23664 -0.08258 -0.23716 -0.13463 C -0.23768 -0.18667 -0.22327 -0.26625 -0.25157 -0.29516 C -0.27986 -0.32408 -0.379 -0.322 -0.40712 -0.30812 C -0.43525 -0.29424 -0.41858 -0.22762 -0.42032 -0.21166 " pathEditMode="relative" rAng="0" ptsTypes="aaaaA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remove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75156E-6 C -0.004 0.07517 -0.00782 0.15058 0.0059 0.18135 C 0.01962 0.21212 0.0559 0.16932 0.08194 0.18459 C 0.10798 0.19986 0.09218 0.25537 0.16267 0.27295 C 0.23316 0.29053 0.44149 0.28799 0.50468 0.29053 C 0.56788 0.29308 0.53611 0.28868 0.54218 0.28891 " pathEditMode="relative" ptsTypes="aaaaaA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3101972" cy="22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2359" b="525"/>
          <a:stretch>
            <a:fillRect/>
          </a:stretch>
        </p:blipFill>
        <p:spPr bwMode="auto">
          <a:xfrm>
            <a:off x="4500562" y="1643050"/>
            <a:ext cx="4915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Нова ЛК и мобилни сервиси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2704" r="6249" b="13190"/>
          <a:stretch>
            <a:fillRect/>
          </a:stretch>
        </p:blipFill>
        <p:spPr bwMode="auto">
          <a:xfrm>
            <a:off x="1500166" y="1714488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2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35378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300" b="1" dirty="0" smtClean="0">
                <a:latin typeface="Calibri" pitchFamily="34" charset="0"/>
              </a:rPr>
              <a:t>ОДГОВОР МУП-а НА ИЗАЗОВЕ ИНФОРМАЦИОНЕ БЕЗБЕДНОСТИ</a:t>
            </a:r>
            <a:r>
              <a:rPr lang="sr-Cyrl-RS" sz="2300" b="1" dirty="0" smtClean="0">
                <a:latin typeface="Calibri" pitchFamily="34" charset="0"/>
              </a:rPr>
              <a:t>:</a:t>
            </a:r>
          </a:p>
          <a:p>
            <a:r>
              <a:rPr lang="sr-Cyrl-RS" sz="2300" b="1" dirty="0" smtClean="0">
                <a:latin typeface="Calibri" pitchFamily="34" charset="0"/>
              </a:rPr>
              <a:t>Израда стратегије и акционог плана развоја ИКТ система</a:t>
            </a:r>
            <a:endParaRPr lang="en-US" sz="23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44216"/>
            <a:ext cx="457200" cy="228600"/>
          </a:xfrm>
          <a:prstGeom prst="rect">
            <a:avLst/>
          </a:prstGeom>
          <a:gradFill>
            <a:gsLst>
              <a:gs pos="0">
                <a:srgbClr val="0070C0"/>
              </a:gs>
              <a:gs pos="70000">
                <a:srgbClr val="C4D6E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2348879"/>
            <a:ext cx="81262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Једна од четири стратешке смернице: Преиспитивање и унапређење политика и стратегије информационе безбедности сагласно светским стандардима</a:t>
            </a:r>
            <a:endParaRPr lang="sr-Latn-RS" dirty="0">
              <a:latin typeface="Calibri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Кључне препоруке са безбедносног аспекта: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RS" dirty="0" smtClean="0">
                <a:latin typeface="Calibri" pitchFamily="34" charset="0"/>
              </a:rPr>
              <a:t>Континуирано подизање свести о информационој безбедности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Израда политика сигурности информационог система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Унапређење оквира за управљање информационом безбедношћу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Успостављање редовне контроле информационе безбедности система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Успостављање и документовање канала комуникације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r-Cyrl-BA" dirty="0" smtClean="0">
                <a:latin typeface="Calibri" pitchFamily="34" charset="0"/>
              </a:rPr>
              <a:t>Успостављање документованог и континуираног процеса управљања</a:t>
            </a:r>
          </a:p>
        </p:txBody>
      </p:sp>
    </p:spTree>
    <p:extLst>
      <p:ext uri="{BB962C8B-B14F-4D97-AF65-F5344CB8AC3E}">
        <p14:creationId xmlns="" xmlns:p14="http://schemas.microsoft.com/office/powerpoint/2010/main" val="40166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517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njokic</cp:lastModifiedBy>
  <cp:revision>872</cp:revision>
  <dcterms:created xsi:type="dcterms:W3CDTF">2010-05-23T14:28:12Z</dcterms:created>
  <dcterms:modified xsi:type="dcterms:W3CDTF">2015-09-09T09:32:12Z</dcterms:modified>
</cp:coreProperties>
</file>